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8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9" r:id="rId1"/>
  </p:sldMasterIdLst>
  <p:notesMasterIdLst>
    <p:notesMasterId r:id="rId12"/>
  </p:notesMasterIdLst>
  <p:handoutMasterIdLst>
    <p:handoutMasterId r:id="rId13"/>
  </p:handoutMasterIdLst>
  <p:sldIdLst>
    <p:sldId id="765" r:id="rId2"/>
    <p:sldId id="830" r:id="rId3"/>
    <p:sldId id="848" r:id="rId4"/>
    <p:sldId id="944" r:id="rId5"/>
    <p:sldId id="863" r:id="rId6"/>
    <p:sldId id="865" r:id="rId7"/>
    <p:sldId id="918" r:id="rId8"/>
    <p:sldId id="886" r:id="rId9"/>
    <p:sldId id="946" r:id="rId10"/>
    <p:sldId id="836" r:id="rId11"/>
  </p:sldIdLst>
  <p:sldSz cx="9144000" cy="6858000" type="screen4x3"/>
  <p:notesSz cx="6797675" cy="992822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2060"/>
    <a:srgbClr val="082FAC"/>
    <a:srgbClr val="0099FF"/>
    <a:srgbClr val="DCEFF0"/>
    <a:srgbClr val="EDFCFD"/>
    <a:srgbClr val="BBE0E3"/>
    <a:srgbClr val="EDEFE5"/>
    <a:srgbClr val="FFEAD5"/>
    <a:srgbClr val="FFF9F3"/>
    <a:srgbClr val="FFFD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9868" autoAdjust="0"/>
  </p:normalViewPr>
  <p:slideViewPr>
    <p:cSldViewPr>
      <p:cViewPr varScale="1">
        <p:scale>
          <a:sx n="78" d="100"/>
          <a:sy n="78" d="100"/>
        </p:scale>
        <p:origin x="1380" y="120"/>
      </p:cViewPr>
      <p:guideLst>
        <p:guide orient="horz" pos="2160"/>
        <p:guide pos="2880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04" y="-96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7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Проверки </a:t>
            </a:r>
            <a:b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 соответстви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и </a:t>
            </a:r>
            <a:b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с программой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4983244027249291"/>
          <c:y val="1.54672029876467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мес.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"/>
                  <c:y val="-7.82740937901282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617414154452835"/>
                      <c:h val="4.9731496832728032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328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мес. 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2.7851706981478E-2"/>
                  <c:y val="-1.40772575107055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количество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333320"/>
        <c:axId val="139333712"/>
        <c:axId val="0"/>
      </c:bar3DChart>
      <c:catAx>
        <c:axId val="139333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333712"/>
        <c:crosses val="autoZero"/>
        <c:auto val="1"/>
        <c:lblAlgn val="ctr"/>
        <c:lblOffset val="100"/>
        <c:noMultiLvlLbl val="0"/>
      </c:catAx>
      <c:valAx>
        <c:axId val="139333712"/>
        <c:scaling>
          <c:orientation val="minMax"/>
          <c:max val="350"/>
          <c:min val="25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333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600" b="1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надзора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2905859462908679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600" b="1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12 мес. 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1656026823230383E-2"/>
                  <c:y val="-1.56250000000000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15.8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12 мес. 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Lbls>
            <c:dLbl>
              <c:idx val="0"/>
              <c:layout>
                <c:manualLayout>
                  <c:x val="5.4267474554109373E-2"/>
                  <c:y val="-2.81250000000001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нарушений/на 1 проверку</c:v>
                </c:pt>
              </c:strCache>
            </c:strRef>
          </c:cat>
          <c:val>
            <c:numRef>
              <c:f>Лист1!$C$2</c:f>
              <c:numCache>
                <c:formatCode>0.0</c:formatCode>
                <c:ptCount val="1"/>
                <c:pt idx="0">
                  <c:v>19.399999999999999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7962744"/>
        <c:axId val="207963136"/>
        <c:axId val="0"/>
      </c:bar3DChart>
      <c:catAx>
        <c:axId val="207962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963136"/>
        <c:crosses val="autoZero"/>
        <c:auto val="1"/>
        <c:lblAlgn val="ctr"/>
        <c:lblOffset val="100"/>
        <c:noMultiLvlLbl val="0"/>
      </c:catAx>
      <c:valAx>
        <c:axId val="207963136"/>
        <c:scaling>
          <c:orientation val="minMax"/>
          <c:min val="1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962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r>
              <a:rPr lang="ru-RU" sz="14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Внеплановые</a:t>
            </a:r>
            <a:r>
              <a:rPr lang="ru-RU" sz="1400" b="1" baseline="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cs typeface="Times New Roman" panose="02020603050405020304" pitchFamily="18" charset="0"/>
              </a:rPr>
              <a:t> проверки (всего)</a:t>
            </a:r>
            <a:endParaRPr lang="ru-RU" sz="1400" b="1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34588664315599205"/>
          <c:y val="1.780363463144935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chemeClr val="accent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</c:spPr>
          </c:dPt>
          <c:dPt>
            <c:idx val="1"/>
            <c:invertIfNegative val="0"/>
            <c:bubble3D val="0"/>
            <c:spPr>
              <a:solidFill>
                <a:srgbClr val="0070C0"/>
              </a:solidFill>
              <a:ln>
                <a:solidFill>
                  <a:schemeClr val="accen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-1.6875081395253675E-3"/>
                  <c:y val="1.14948240564475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4.0871902891465688E-3"/>
                  <c:y val="8.714647981548386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9.8117069743924867E-2"/>
                      <c:h val="4.9731439369394774E-2"/>
                    </c:manualLayout>
                  </c15:layout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531</c:v>
                </c:pt>
                <c:pt idx="1">
                  <c:v>101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963920"/>
        <c:axId val="207964312"/>
      </c:barChart>
      <c:catAx>
        <c:axId val="207963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964312"/>
        <c:crosses val="autoZero"/>
        <c:auto val="1"/>
        <c:lblAlgn val="ctr"/>
        <c:lblOffset val="100"/>
        <c:noMultiLvlLbl val="0"/>
      </c:catAx>
      <c:valAx>
        <c:axId val="207964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9639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853188963188928"/>
          <c:y val="7.6491500944339513E-2"/>
          <c:w val="0.75932237687875948"/>
          <c:h val="0.724282857460282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Извещение об окончании строительства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449</c:v>
                </c:pt>
                <c:pt idx="1">
                  <c:v>81</c:v>
                </c:pt>
                <c:pt idx="2">
                  <c:v>0</c:v>
                </c:pt>
                <c:pt idx="3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КВП</c:v>
                </c:pt>
                <c:pt idx="1">
                  <c:v>Извещение об окончании строительства</c:v>
                </c:pt>
                <c:pt idx="2">
                  <c:v>Получение обращений, заявлений</c:v>
                </c:pt>
                <c:pt idx="3">
                  <c:v>По иным основаниям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78</c:v>
                </c:pt>
                <c:pt idx="1">
                  <c:v>0</c:v>
                </c:pt>
                <c:pt idx="2">
                  <c:v>1</c:v>
                </c:pt>
                <c:pt idx="3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7965880"/>
        <c:axId val="211492776"/>
      </c:barChart>
      <c:catAx>
        <c:axId val="207965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492776"/>
        <c:crosses val="autoZero"/>
        <c:auto val="1"/>
        <c:lblAlgn val="ctr"/>
        <c:lblOffset val="100"/>
        <c:noMultiLvlLbl val="0"/>
      </c:catAx>
      <c:valAx>
        <c:axId val="2114927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79658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179638410099727"/>
          <c:y val="0.92314689860596599"/>
          <c:w val="0.38518171363133036"/>
          <c:h val="5.951504527052935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РЕЗУЛЬТАТИВНОСТЬ (нарушений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/проверку)</a:t>
            </a:r>
            <a:endParaRPr lang="ru-RU" sz="1100" b="1" dirty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5408208401841178"/>
          <c:y val="1.79339047798107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217033232866598"/>
          <c:y val="0.13154699803149614"/>
          <c:w val="0.87360633764707185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2.4294352781663716E-3"/>
                  <c:y val="-2.98901314083158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2.9274065413936439E-3"/>
                  <c:y val="-2.48723051769749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7.49</c:v>
                </c:pt>
                <c:pt idx="1">
                  <c:v>14.59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9328224"/>
        <c:axId val="139329400"/>
        <c:axId val="0"/>
      </c:bar3DChart>
      <c:catAx>
        <c:axId val="1393282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329400"/>
        <c:crosses val="autoZero"/>
        <c:auto val="1"/>
        <c:lblAlgn val="ctr"/>
        <c:lblOffset val="100"/>
        <c:noMultiLvlLbl val="0"/>
      </c:catAx>
      <c:valAx>
        <c:axId val="139329400"/>
        <c:scaling>
          <c:orientation val="minMax"/>
          <c:min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93282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1" i="0" u="none" strike="noStrike" kern="1200" spc="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Times New Roman" panose="02020603050405020304" pitchFamily="18" charset="0"/>
              </a:defRPr>
            </a:pPr>
            <a:r>
              <a:rPr lang="ru-RU" sz="1100" b="1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НАГРУЗКА (проверок/человека</a:t>
            </a: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 </a:t>
            </a:r>
            <a:b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</a:br>
            <a:r>
              <a:rPr lang="ru-RU" sz="1100" b="1" baseline="0" dirty="0" smtClean="0">
                <a:solidFill>
                  <a:schemeClr val="bg1">
                    <a:lumMod val="50000"/>
                  </a:schemeClr>
                </a:solidFill>
                <a:latin typeface="+mn-lt"/>
                <a:cs typeface="Times New Roman" panose="02020603050405020304" pitchFamily="18" charset="0"/>
              </a:rPr>
              <a:t>в месяц)</a:t>
            </a:r>
            <a:endParaRPr lang="ru-RU" sz="1100" b="1" dirty="0" smtClean="0">
              <a:solidFill>
                <a:schemeClr val="bg1">
                  <a:lumMod val="50000"/>
                </a:schemeClr>
              </a:solidFill>
              <a:latin typeface="+mn-lt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16191773265502798"/>
          <c:y val="1.17850153401758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1" i="0" u="none" strike="noStrike" kern="1200" spc="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Times New Roman" panose="02020603050405020304" pitchFamily="18" charset="0"/>
            </a:defRPr>
          </a:pPr>
          <a:endParaRPr lang="ru-RU"/>
        </a:p>
      </c:txPr>
    </c:title>
    <c:autoTitleDeleted val="0"/>
    <c:view3D>
      <c:rotX val="0"/>
      <c:rotY val="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166162416062298"/>
          <c:y val="0.11965515055408633"/>
          <c:w val="0.90743372703412051"/>
          <c:h val="0.703703986220472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/>
            <a:sp3d>
              <a:contourClr>
                <a:srgbClr val="0070C0"/>
              </a:contourClr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solidFill>
                  <a:schemeClr val="accent1"/>
                </a:solidFill>
              </a:ln>
              <a:effectLst/>
              <a:sp3d>
                <a:contourClr>
                  <a:schemeClr val="accent1"/>
                </a:contourClr>
              </a:sp3d>
            </c:spPr>
          </c:dPt>
          <c:dLbls>
            <c:dLbl>
              <c:idx val="0"/>
              <c:layout>
                <c:manualLayout>
                  <c:x val="-3.3778546569760981E-3"/>
                  <c:y val="6.18834222432692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4.76</c:v>
                </c:pt>
                <c:pt idx="1">
                  <c:v>2.2000000000000002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11493952"/>
        <c:axId val="211494344"/>
        <c:axId val="0"/>
      </c:bar3DChart>
      <c:catAx>
        <c:axId val="211493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494344"/>
        <c:crosses val="autoZero"/>
        <c:auto val="1"/>
        <c:lblAlgn val="ctr"/>
        <c:lblOffset val="100"/>
        <c:noMultiLvlLbl val="0"/>
      </c:catAx>
      <c:valAx>
        <c:axId val="211494344"/>
        <c:scaling>
          <c:orientation val="minMax"/>
          <c:max val="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493952"/>
        <c:crosses val="autoZero"/>
        <c:crossBetween val="between"/>
        <c:majorUnit val="1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2506982428309"/>
          <c:y val="0.9289991283019835"/>
          <c:w val="0.34986035143381999"/>
          <c:h val="4.929388187637270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bg1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Количество проведенных профилактических мероприятий </a:t>
            </a:r>
            <a:b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ru-RU" sz="1400" b="1" dirty="0" smtClean="0">
                <a:solidFill>
                  <a:schemeClr val="bg1">
                    <a:lumMod val="50000"/>
                  </a:schemeClr>
                </a:solidFill>
              </a:rPr>
              <a:t>за 12 месяцев</a:t>
            </a:r>
            <a:r>
              <a:rPr lang="ru-RU" sz="1400" b="1" baseline="0" dirty="0" smtClean="0">
                <a:solidFill>
                  <a:schemeClr val="bg1">
                    <a:lumMod val="50000"/>
                  </a:schemeClr>
                </a:solidFill>
              </a:rPr>
              <a:t> 2022 года</a:t>
            </a:r>
            <a:endParaRPr lang="ru-RU" sz="1400" b="1" dirty="0">
              <a:solidFill>
                <a:schemeClr val="bg1">
                  <a:lumMod val="50000"/>
                </a:schemeClr>
              </a:solidFill>
            </a:endParaRPr>
          </a:p>
        </c:rich>
      </c:tx>
      <c:layout>
        <c:manualLayout>
          <c:xMode val="edge"/>
          <c:yMode val="edge"/>
          <c:x val="0.17427501280345548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bg1">
                  <a:lumMod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12536245972669705"/>
          <c:y val="0.13752496532038691"/>
          <c:w val="0.87360633764707185"/>
          <c:h val="0.7037039862204728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МОГСНиНСРО</c:v>
                </c:pt>
              </c:strCache>
            </c:strRef>
          </c:tx>
          <c:spPr>
            <a:solidFill>
              <a:srgbClr val="0070C0"/>
            </a:solidFill>
            <a:ln>
              <a:solidFill>
                <a:srgbClr val="0070C0"/>
              </a:solidFill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</c:spPr>
          <c:invertIfNegative val="0"/>
          <c:dLbls>
            <c:dLbl>
              <c:idx val="0"/>
              <c:layout>
                <c:manualLayout>
                  <c:x val="-3.521640533094218E-3"/>
                  <c:y val="8.97216693437075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1.870058746894181E-3"/>
                  <c:y val="8.972166934370702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3.0846866117058393E-3"/>
                  <c:y val="3.72992744395921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2021</c:v>
                </c:pt>
                <c:pt idx="1">
                  <c:v>2022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69</c:v>
                </c:pt>
                <c:pt idx="1">
                  <c:v>259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axId val="211495912"/>
        <c:axId val="211496304"/>
      </c:barChart>
      <c:catAx>
        <c:axId val="21149591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11496304"/>
        <c:crosses val="autoZero"/>
        <c:auto val="1"/>
        <c:lblAlgn val="ctr"/>
        <c:lblOffset val="100"/>
        <c:noMultiLvlLbl val="0"/>
      </c:catAx>
      <c:valAx>
        <c:axId val="211496304"/>
        <c:scaling>
          <c:orientation val="minMax"/>
          <c:max val="300"/>
          <c:min val="5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>
            <a:glow>
              <a:schemeClr val="accent1"/>
            </a:glow>
          </a:effectLst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1495912"/>
        <c:crosses val="autoZero"/>
        <c:crossBetween val="between"/>
        <c:majorUnit val="25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3999828010562932"/>
          <c:y val="0.93702362195446298"/>
          <c:w val="0.39216262295642362"/>
          <c:h val="5.1404641908474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89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AFF35BAE-0E0C-42A9-86C4-402F0121AE9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93464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384" y="1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>
            <a:lvl1pPr algn="r"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60937" cy="37226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21" y="4718739"/>
            <a:ext cx="4986633" cy="4463926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Щелчок правит 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defTabSz="917922" eaLnBrk="0" hangingPunct="0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384" y="9431185"/>
            <a:ext cx="2945293" cy="49704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none" lIns="91786" tIns="45895" rIns="91786" bIns="45895" numCol="1" anchor="b" anchorCtr="0" compatLnSpc="1">
            <a:prstTxWarp prst="textNoShape">
              <a:avLst/>
            </a:prstTxWarp>
          </a:bodyPr>
          <a:lstStyle>
            <a:lvl1pPr algn="r" defTabSz="917087">
              <a:defRPr sz="1200">
                <a:latin typeface="Times New Roman" panose="02020603050405020304" pitchFamily="18" charset="0"/>
              </a:defRPr>
            </a:lvl1pPr>
          </a:lstStyle>
          <a:p>
            <a:fld id="{358E5C20-1A90-4F2F-AA21-106B6BAC451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160761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19460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0230970-CC0E-4EF1-AA2C-16D9C54A6C22}" type="slidenum">
              <a:rPr lang="ru-RU" altLang="ru-RU">
                <a:latin typeface="Times New Roman" panose="02020603050405020304" pitchFamily="18" charset="0"/>
              </a:rPr>
              <a:pPr/>
              <a:t>2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1527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7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1508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17087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17087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2F86823-A2CE-4130-987E-FF9CF6EE97D1}" type="slidenum">
              <a:rPr lang="ru-RU" altLang="ru-RU">
                <a:latin typeface="Times New Roman" panose="02020603050405020304" pitchFamily="18" charset="0"/>
              </a:rPr>
              <a:pPr/>
              <a:t>3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82434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4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6035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5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1340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6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9240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7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48841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8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27322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/>
          <a:p>
            <a:endParaRPr lang="ru-RU" altLang="ru-RU" dirty="0" smtClean="0"/>
          </a:p>
        </p:txBody>
      </p:sp>
      <p:sp>
        <p:nvSpPr>
          <p:cNvPr id="20484" name="Номер слайда 4"/>
          <p:cNvSpPr>
            <a:spLocks noGrp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/>
          <a:lstStyle>
            <a:lvl1pPr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34926" indent="-282664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30656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82918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35180" indent="-226131" defTabSz="92022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87442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39705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91967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44229" indent="-226131" defTabSz="92022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71436A2-7A88-4BA0-8CB3-275F2B255AC2}" type="slidenum">
              <a:rPr lang="ru-RU" altLang="ru-RU">
                <a:latin typeface="Times New Roman" panose="02020603050405020304" pitchFamily="18" charset="0"/>
              </a:rPr>
              <a:pPr/>
              <a:t>9</a:t>
            </a:fld>
            <a:endParaRPr lang="ru-RU" altLang="ru-RU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078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8E5C20-1A90-4F2F-AA21-106B6BAC4518}" type="slidenum">
              <a:rPr lang="ru-RU" altLang="ru-RU" smtClean="0"/>
              <a:pPr/>
              <a:t>10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849599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BB89E4-11D1-4DC1-AEDA-30988EA037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39682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BCC065-158D-4E6C-B395-1FC83307189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9130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BD7AE1-9134-4319-818A-84F0787BD30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0669473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EDDFD7-3AEE-46F0-AA6F-CDBC887FE65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41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D46719-E1EF-4585-A0C9-5E3C3D1A801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05590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334E6-9331-43C0-AEF1-E3F4F3957B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08758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BB757A-2141-460F-9258-F0B9065A32A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70422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9BA505A-A064-4E3D-AC8B-7529F1AF325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49434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E45DA-93A2-42F4-A2E6-7BEE9F1B80F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78365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0559CF-5AA0-4976-89EC-B1DBD58D684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95719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7B34A6-F0AF-45D6-93D1-4680742FAD3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4845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F0FB0A-CC5F-4D30-B1B9-21DC105412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81102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7198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198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BFFE496-05FA-489A-8F6A-724690EDCCDA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6.xml"/><Relationship Id="rId4" Type="http://schemas.openxmlformats.org/officeDocument/2006/relationships/chart" Target="../charts/char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65701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b="1" cap="all" dirty="0">
                <a:solidFill>
                  <a:schemeClr val="accent6">
                    <a:lumMod val="75000"/>
                  </a:schemeClr>
                </a:solidFill>
                <a:latin typeface="Arial" charset="0"/>
                <a:cs typeface="Arial" charset="0"/>
              </a:rPr>
              <a:t>Основные показатели надзорной деятельности за 12 месяцев 2022 года межрегионального отдела государственного строительного надзора и надзора за саморегулируемыми организациями»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Доклад </a:t>
            </a: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главного государственного инспектора межрегионального отдела </a:t>
            </a:r>
            <a:b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государственного строительного надзора и надзора за саморегулируемыми организациями Центрального управления Ростехнадзора</a:t>
            </a:r>
          </a:p>
          <a:p>
            <a:pPr algn="ctr" eaLnBrk="1" hangingPunct="1">
              <a:lnSpc>
                <a:spcPct val="90000"/>
              </a:lnSpc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Потапова Егора Николаевича</a:t>
            </a: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04800" y="6137702"/>
            <a:ext cx="85344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kumimoji="1" lang="ru-RU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29 марта 2023 </a:t>
            </a:r>
            <a:r>
              <a:rPr kumimoji="1" lang="ru-RU" sz="2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г.</a:t>
            </a:r>
          </a:p>
        </p:txBody>
      </p:sp>
      <p:grpSp>
        <p:nvGrpSpPr>
          <p:cNvPr id="2053" name="Group 36"/>
          <p:cNvGrpSpPr>
            <a:grpSpLocks/>
          </p:cNvGrpSpPr>
          <p:nvPr/>
        </p:nvGrpSpPr>
        <p:grpSpPr bwMode="auto">
          <a:xfrm>
            <a:off x="0" y="127000"/>
            <a:ext cx="9144000" cy="1611313"/>
            <a:chOff x="0" y="-251"/>
            <a:chExt cx="5760" cy="1015"/>
          </a:xfrm>
        </p:grpSpPr>
        <p:sp>
          <p:nvSpPr>
            <p:cNvPr id="206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 dirty="0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 dirty="0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327" y="-251"/>
              <a:ext cx="5241" cy="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2068" name="Picture 41" descr="fsetan_emblema2007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5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ChangeArrowheads="1"/>
          </p:cNvSpPr>
          <p:nvPr/>
        </p:nvSpPr>
        <p:spPr bwMode="auto">
          <a:xfrm>
            <a:off x="0" y="1987550"/>
            <a:ext cx="9144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ctr"/>
          <a:lstStyle/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r>
              <a:rPr lang="ru-RU" sz="2400" kern="0" dirty="0">
                <a:solidFill>
                  <a:schemeClr val="accent6"/>
                </a:solidFill>
              </a:rPr>
              <a:t>Благодарю за внимание</a:t>
            </a:r>
            <a:r>
              <a:rPr lang="ru-RU" sz="2400" kern="0" dirty="0" smtClean="0">
                <a:solidFill>
                  <a:schemeClr val="accent6"/>
                </a:solidFill>
              </a:rPr>
              <a:t>!</a:t>
            </a: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  <a:p>
            <a:pPr algn="ctr">
              <a:defRPr/>
            </a:pPr>
            <a:endParaRPr lang="ru-RU" b="1" cap="all" dirty="0">
              <a:solidFill>
                <a:schemeClr val="accent6">
                  <a:lumMod val="75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0" y="5029200"/>
            <a:ext cx="91440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algn="ctr" eaLnBrk="1" hangingPunct="1">
              <a:lnSpc>
                <a:spcPct val="90000"/>
              </a:lnSpc>
              <a:defRPr/>
            </a:pPr>
            <a:endParaRPr kumimoji="1" lang="ru-RU" sz="2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Calibri" pitchFamily="34" charset="0"/>
              <a:cs typeface="Calibri" pitchFamily="34" charset="0"/>
            </a:endParaRPr>
          </a:p>
        </p:txBody>
      </p:sp>
      <p:grpSp>
        <p:nvGrpSpPr>
          <p:cNvPr id="17413" name="Group 36"/>
          <p:cNvGrpSpPr>
            <a:grpSpLocks/>
          </p:cNvGrpSpPr>
          <p:nvPr/>
        </p:nvGrpSpPr>
        <p:grpSpPr bwMode="auto">
          <a:xfrm>
            <a:off x="0" y="152400"/>
            <a:ext cx="9144000" cy="1620838"/>
            <a:chOff x="0" y="-235"/>
            <a:chExt cx="5760" cy="1021"/>
          </a:xfrm>
        </p:grpSpPr>
        <p:sp>
          <p:nvSpPr>
            <p:cNvPr id="17420" name="Rectangle 37"/>
            <p:cNvSpPr>
              <a:spLocks noChangeArrowheads="1"/>
            </p:cNvSpPr>
            <p:nvPr/>
          </p:nvSpPr>
          <p:spPr bwMode="auto">
            <a:xfrm>
              <a:off x="0" y="346"/>
              <a:ext cx="5760" cy="59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/>
              <a:endParaRPr kumimoji="1" lang="ru-RU" altLang="ru-RU" sz="1400" b="1">
                <a:latin typeface="Calibri" panose="020F0502020204030204" pitchFamily="34" charset="0"/>
              </a:endParaRPr>
            </a:p>
          </p:txBody>
        </p:sp>
        <p:sp>
          <p:nvSpPr>
            <p:cNvPr id="5130" name="Rectangle 38"/>
            <p:cNvSpPr>
              <a:spLocks noChangeArrowheads="1"/>
            </p:cNvSpPr>
            <p:nvPr/>
          </p:nvSpPr>
          <p:spPr bwMode="auto">
            <a:xfrm>
              <a:off x="0" y="458"/>
              <a:ext cx="5760" cy="166"/>
            </a:xfrm>
            <a:prstGeom prst="rect">
              <a:avLst/>
            </a:prstGeom>
            <a:gradFill rotWithShape="0">
              <a:gsLst>
                <a:gs pos="0">
                  <a:srgbClr val="003366"/>
                </a:gs>
                <a:gs pos="100000">
                  <a:srgbClr val="0000CC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5131" name="Rectangle 39"/>
            <p:cNvSpPr>
              <a:spLocks noChangeArrowheads="1"/>
            </p:cNvSpPr>
            <p:nvPr/>
          </p:nvSpPr>
          <p:spPr bwMode="auto">
            <a:xfrm>
              <a:off x="0" y="401"/>
              <a:ext cx="5760" cy="81"/>
            </a:xfrm>
            <a:prstGeom prst="rect">
              <a:avLst/>
            </a:prstGeom>
            <a:solidFill>
              <a:srgbClr val="993300"/>
            </a:solidFill>
            <a:ln w="9525">
              <a:noFill/>
              <a:miter lim="800000"/>
              <a:headEnd/>
              <a:tailEnd/>
            </a:ln>
            <a:effectLst/>
            <a:scene3d>
              <a:camera prst="orthographicFront">
                <a:rot lat="0" lon="0" rev="0"/>
              </a:camera>
              <a:lightRig rig="contrasting" dir="t">
                <a:rot lat="0" lon="0" rev="7800000"/>
              </a:lightRig>
            </a:scene3d>
            <a:sp3d>
              <a:bevelT w="139700" h="139700"/>
            </a:sp3d>
          </p:spPr>
          <p:txBody>
            <a:bodyPr/>
            <a:lstStyle/>
            <a:p>
              <a:pPr eaLnBrk="1" hangingPunct="1">
                <a:defRPr/>
              </a:pPr>
              <a:endParaRPr kumimoji="1" lang="ru-RU" sz="1400" b="1">
                <a:latin typeface="Calibri" pitchFamily="34" charset="0"/>
                <a:cs typeface="Calibri" pitchFamily="34" charset="0"/>
              </a:endParaRPr>
            </a:p>
          </p:txBody>
        </p:sp>
        <p:sp>
          <p:nvSpPr>
            <p:cNvPr id="2" name="Text Box 40"/>
            <p:cNvSpPr txBox="1">
              <a:spLocks noChangeArrowheads="1"/>
            </p:cNvSpPr>
            <p:nvPr/>
          </p:nvSpPr>
          <p:spPr bwMode="auto">
            <a:xfrm>
              <a:off x="463" y="-235"/>
              <a:ext cx="5241" cy="49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>
                <a:lnSpc>
                  <a:spcPct val="90000"/>
                </a:lnSpc>
                <a:defRPr/>
              </a:pPr>
              <a:endParaRPr kumimoji="1" lang="en-US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endParaRP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Центральное управление Федеральной службы по экологическому, </a:t>
              </a:r>
            </a:p>
            <a:p>
              <a:pPr algn="ctr" eaLnBrk="1" hangingPunct="1">
                <a:lnSpc>
                  <a:spcPct val="90000"/>
                </a:lnSpc>
                <a:defRPr/>
              </a:pPr>
              <a:r>
                <a:rPr kumimoji="1" lang="ru-RU" sz="1600" b="1" dirty="0">
                  <a:ln w="1905"/>
                  <a:gradFill>
                    <a:gsLst>
                      <a:gs pos="0">
                        <a:schemeClr val="accent6">
                          <a:shade val="20000"/>
                          <a:satMod val="200000"/>
                        </a:schemeClr>
                      </a:gs>
                      <a:gs pos="78000">
                        <a:schemeClr val="accent6">
                          <a:tint val="90000"/>
                          <a:shade val="89000"/>
                          <a:satMod val="220000"/>
                        </a:schemeClr>
                      </a:gs>
                      <a:gs pos="100000">
                        <a:schemeClr val="accent6">
                          <a:tint val="12000"/>
                          <a:satMod val="255000"/>
                        </a:schemeClr>
                      </a:gs>
                    </a:gsLst>
                    <a:lin ang="5400000"/>
                  </a:gradFill>
                  <a:effectLst>
                    <a:innerShdw blurRad="69850" dist="43180" dir="5400000">
                      <a:srgbClr val="000000">
                        <a:alpha val="65000"/>
                      </a:srgbClr>
                    </a:innerShdw>
                  </a:effectLst>
                  <a:latin typeface="Calibri" pitchFamily="34" charset="0"/>
                  <a:cs typeface="Calibri" pitchFamily="34" charset="0"/>
                </a:rPr>
                <a:t>технологическому и атомному надзору</a:t>
              </a:r>
            </a:p>
          </p:txBody>
        </p:sp>
        <p:pic>
          <p:nvPicPr>
            <p:cNvPr id="17428" name="Picture 41" descr="fsetan_emblema2007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7" y="37"/>
              <a:ext cx="666" cy="7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Line 2"/>
          <p:cNvSpPr>
            <a:spLocks noChangeShapeType="1"/>
          </p:cNvSpPr>
          <p:nvPr/>
        </p:nvSpPr>
        <p:spPr bwMode="auto">
          <a:xfrm flipV="1">
            <a:off x="428625" y="5121275"/>
            <a:ext cx="8501122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-987425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46747" y="138695"/>
            <a:ext cx="7772400" cy="549275"/>
          </a:xfrm>
          <a:extLst/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  <a:endParaRPr lang="ru-RU" altLang="ru-RU" sz="1600" b="1" dirty="0" smtClean="0">
              <a:solidFill>
                <a:srgbClr val="2D2D8A"/>
              </a:solidFill>
              <a:latin typeface="Calibri" pitchFamily="34" charset="0"/>
            </a:endParaRP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764704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9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223" y="161805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Скругленный прямоугольник 1"/>
          <p:cNvSpPr>
            <a:spLocks noChangeArrowheads="1"/>
          </p:cNvSpPr>
          <p:nvPr/>
        </p:nvSpPr>
        <p:spPr bwMode="auto">
          <a:xfrm>
            <a:off x="323528" y="881384"/>
            <a:ext cx="8496944" cy="963440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1600" b="1" dirty="0" smtClean="0">
                <a:solidFill>
                  <a:srgbClr val="002060"/>
                </a:solidFill>
              </a:rPr>
              <a:t>Межрегиональный отдел государственного строительного надзора и надзора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за саморегулируемыми организациями осуществляет свою деятельность </a:t>
            </a:r>
            <a:br>
              <a:rPr lang="ru-RU" altLang="ru-RU" sz="1600" b="1" dirty="0" smtClean="0">
                <a:solidFill>
                  <a:srgbClr val="002060"/>
                </a:solidFill>
              </a:rPr>
            </a:br>
            <a:r>
              <a:rPr lang="ru-RU" altLang="ru-RU" sz="1600" b="1" dirty="0" smtClean="0">
                <a:solidFill>
                  <a:srgbClr val="002060"/>
                </a:solidFill>
              </a:rPr>
              <a:t>на следующих территориях</a:t>
            </a:r>
            <a:endParaRPr lang="ru-RU" altLang="ru-RU" sz="1600" b="1" dirty="0">
              <a:solidFill>
                <a:srgbClr val="00206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5979" y="1844824"/>
            <a:ext cx="7192041" cy="44820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3074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9063" y="6427466"/>
            <a:ext cx="265874" cy="40466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2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31115" y="6390986"/>
            <a:ext cx="286948" cy="3320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3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831863" y="195033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5127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24401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8" name="Скругленный прямоугольник 9"/>
          <p:cNvSpPr>
            <a:spLocks noChangeArrowheads="1"/>
          </p:cNvSpPr>
          <p:nvPr/>
        </p:nvSpPr>
        <p:spPr bwMode="auto">
          <a:xfrm>
            <a:off x="1511659" y="1055915"/>
            <a:ext cx="5976663" cy="455612"/>
          </a:xfrm>
          <a:prstGeom prst="roundRect">
            <a:avLst>
              <a:gd name="adj" fmla="val 16667"/>
            </a:avLst>
          </a:prstGeom>
          <a:solidFill>
            <a:srgbClr val="F1F8F9"/>
          </a:solidFill>
          <a:ln w="31750" cap="sq" algn="ctr">
            <a:solidFill>
              <a:srgbClr val="0070C0"/>
            </a:solidFill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90000"/>
              </a:lnSpc>
            </a:pPr>
            <a:r>
              <a:rPr lang="ru-RU" altLang="ru-RU" b="1" dirty="0" smtClean="0">
                <a:solidFill>
                  <a:srgbClr val="002060"/>
                </a:solidFill>
              </a:rPr>
              <a:t>Начальник отдела</a:t>
            </a:r>
            <a:endParaRPr lang="ru-RU" altLang="ru-RU" dirty="0">
              <a:solidFill>
                <a:srgbClr val="002060"/>
              </a:solidFill>
            </a:endParaRPr>
          </a:p>
        </p:txBody>
      </p:sp>
      <p:sp>
        <p:nvSpPr>
          <p:cNvPr id="5129" name="Скругленный прямоугольник 16"/>
          <p:cNvSpPr>
            <a:spLocks noChangeArrowheads="1"/>
          </p:cNvSpPr>
          <p:nvPr/>
        </p:nvSpPr>
        <p:spPr bwMode="auto">
          <a:xfrm>
            <a:off x="3185845" y="2416416"/>
            <a:ext cx="2628289" cy="3235725"/>
          </a:xfrm>
          <a:prstGeom prst="roundRect">
            <a:avLst>
              <a:gd name="adj" fmla="val 16667"/>
            </a:avLst>
          </a:prstGeom>
          <a:solidFill>
            <a:srgbClr val="DCEFF0"/>
          </a:solidFill>
          <a:ln w="22225" cap="sq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 w="6350"/>
          </a:sp3d>
        </p:spPr>
        <p:txBody>
          <a:bodyPr/>
          <a:lstStyle/>
          <a:p>
            <a:pPr algn="ctr" eaLnBrk="1" hangingPunct="1">
              <a:spcBef>
                <a:spcPts val="600"/>
              </a:spcBef>
            </a:pPr>
            <a:r>
              <a:rPr lang="ru-RU" altLang="ru-RU" sz="1600" b="1" dirty="0" smtClean="0">
                <a:solidFill>
                  <a:schemeClr val="accent2">
                    <a:lumMod val="75000"/>
                  </a:schemeClr>
                </a:solidFill>
              </a:rPr>
              <a:t>Межрегиональный отдел государственного строительного надзора и надзора за саморегулируемыми организациями</a:t>
            </a:r>
          </a:p>
          <a:p>
            <a:pPr algn="ctr" eaLnBrk="1" hangingPunct="1"/>
            <a:endParaRPr lang="ru-RU" altLang="ru-RU" sz="16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штатная численность – </a:t>
            </a:r>
            <a:r>
              <a:rPr lang="ru-RU" sz="1200" b="1" dirty="0" smtClean="0">
                <a:solidFill>
                  <a:srgbClr val="FF0000"/>
                </a:solidFill>
              </a:rPr>
              <a:t>21 </a:t>
            </a:r>
            <a:br>
              <a:rPr lang="ru-RU" sz="1200" b="1" dirty="0" smtClean="0">
                <a:solidFill>
                  <a:srgbClr val="FF0000"/>
                </a:solidFill>
              </a:rPr>
            </a:br>
            <a:r>
              <a:rPr lang="ru-RU" sz="1200" dirty="0" smtClean="0">
                <a:solidFill>
                  <a:schemeClr val="accent6"/>
                </a:solidFill>
              </a:rPr>
              <a:t>фактическая – </a:t>
            </a:r>
            <a:r>
              <a:rPr lang="ru-RU" sz="1200" b="1" dirty="0" smtClean="0">
                <a:solidFill>
                  <a:srgbClr val="FF0000"/>
                </a:solidFill>
              </a:rPr>
              <a:t>20</a:t>
            </a:r>
            <a:endParaRPr lang="ru-RU" sz="1200" b="1" dirty="0">
              <a:solidFill>
                <a:srgbClr val="FF0000"/>
              </a:solidFill>
            </a:endParaRPr>
          </a:p>
          <a:p>
            <a:pPr algn="ctr" eaLnBrk="1" hangingPunct="1">
              <a:defRPr/>
            </a:pPr>
            <a:endParaRPr lang="ru-RU" sz="1200" dirty="0">
              <a:solidFill>
                <a:schemeClr val="accent6"/>
              </a:solidFill>
            </a:endParaRP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отдел укомплектован </a:t>
            </a:r>
          </a:p>
          <a:p>
            <a:pPr algn="ctr" eaLnBrk="1" hangingPunct="1">
              <a:defRPr/>
            </a:pPr>
            <a:r>
              <a:rPr lang="ru-RU" sz="1200" dirty="0">
                <a:solidFill>
                  <a:schemeClr val="accent6"/>
                </a:solidFill>
              </a:rPr>
              <a:t>на </a:t>
            </a:r>
            <a:r>
              <a:rPr lang="ru-RU" sz="1200" b="1" dirty="0" smtClean="0">
                <a:solidFill>
                  <a:srgbClr val="FF0000"/>
                </a:solidFill>
              </a:rPr>
              <a:t>95 </a:t>
            </a:r>
            <a:r>
              <a:rPr lang="ru-RU" sz="1200" b="1" dirty="0">
                <a:solidFill>
                  <a:srgbClr val="FF0000"/>
                </a:solidFill>
              </a:rPr>
              <a:t>%</a:t>
            </a:r>
          </a:p>
        </p:txBody>
      </p:sp>
      <p:cxnSp>
        <p:nvCxnSpPr>
          <p:cNvPr id="5" name="Прямая со стрелкой 4"/>
          <p:cNvCxnSpPr/>
          <p:nvPr/>
        </p:nvCxnSpPr>
        <p:spPr bwMode="auto">
          <a:xfrm>
            <a:off x="4499992" y="1556792"/>
            <a:ext cx="0" cy="814359"/>
          </a:xfrm>
          <a:prstGeom prst="straightConnector1">
            <a:avLst/>
          </a:prstGeom>
          <a:solidFill>
            <a:schemeClr val="accent1"/>
          </a:solidFill>
          <a:ln w="19050" cap="sq" cmpd="sng" algn="ctr">
            <a:solidFill>
              <a:srgbClr val="0070C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0125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5752" y="6381328"/>
            <a:ext cx="292496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4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sp>
        <p:nvSpPr>
          <p:cNvPr id="4118" name="Скругленный прямоугольник 1"/>
          <p:cNvSpPr>
            <a:spLocks noChangeArrowheads="1"/>
          </p:cNvSpPr>
          <p:nvPr/>
        </p:nvSpPr>
        <p:spPr bwMode="auto">
          <a:xfrm>
            <a:off x="713459" y="1005185"/>
            <a:ext cx="7772400" cy="648072"/>
          </a:xfrm>
          <a:prstGeom prst="roundRect">
            <a:avLst>
              <a:gd name="adj" fmla="val 16667"/>
            </a:avLst>
          </a:prstGeom>
          <a:noFill/>
          <a:ln w="9525" cap="sq" algn="ctr">
            <a:noFill/>
            <a:round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ts val="0"/>
              </a:spcBef>
            </a:pPr>
            <a:endParaRPr lang="ru-RU" altLang="ru-RU" sz="800" dirty="0" smtClean="0">
              <a:solidFill>
                <a:srgbClr val="002060"/>
              </a:solidFill>
            </a:endParaRPr>
          </a:p>
          <a:p>
            <a:pPr algn="ctr" eaLnBrk="1" hangingPunct="1">
              <a:spcBef>
                <a:spcPts val="0"/>
              </a:spcBef>
            </a:pPr>
            <a:r>
              <a:rPr lang="ru-RU" altLang="ru-RU" b="1" dirty="0" smtClean="0">
                <a:latin typeface="+mn-lt"/>
              </a:rPr>
              <a:t> </a:t>
            </a:r>
            <a:r>
              <a:rPr lang="ru-RU" b="1" i="1" u="sng" dirty="0">
                <a:solidFill>
                  <a:srgbClr val="002060"/>
                </a:solidFill>
                <a:cs typeface="Times New Roman" pitchFamily="18" charset="0"/>
              </a:rPr>
              <a:t>В области государственного строительного надзора</a:t>
            </a:r>
            <a:endParaRPr lang="ru-RU" altLang="ru-RU" b="1" dirty="0" smtClean="0">
              <a:latin typeface="+mn-lt"/>
            </a:endParaRPr>
          </a:p>
        </p:txBody>
      </p:sp>
      <p:sp>
        <p:nvSpPr>
          <p:cNvPr id="14" name="Объект 1"/>
          <p:cNvSpPr txBox="1">
            <a:spLocks/>
          </p:cNvSpPr>
          <p:nvPr/>
        </p:nvSpPr>
        <p:spPr bwMode="auto">
          <a:xfrm>
            <a:off x="1124987" y="2001820"/>
            <a:ext cx="6894025" cy="4150503"/>
          </a:xfrm>
          <a:prstGeom prst="rect">
            <a:avLst/>
          </a:prstGeom>
          <a:solidFill>
            <a:schemeClr val="lt1">
              <a:alpha val="87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</a:ln>
          <a:effectLst>
            <a:glow rad="63500">
              <a:schemeClr val="accent1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  <a:extLst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i="1" u="sng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Число объектов капитального строительства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 части строительного надзора :</a:t>
            </a:r>
            <a:endParaRPr lang="ru-RU" sz="1200" b="1" dirty="0">
              <a:solidFill>
                <a:schemeClr val="tx1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на </a:t>
            </a:r>
            <a:r>
              <a:rPr lang="ru-RU" sz="1200" b="1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начало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2022 года –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254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на конец 2022 года </a:t>
            </a:r>
            <a:r>
              <a:rPr lang="ru-RU" sz="1200" b="1" dirty="0">
                <a:solidFill>
                  <a:schemeClr val="tx1"/>
                </a:solidFill>
                <a:cs typeface="Times New Roman" pitchFamily="18" charset="0"/>
              </a:rPr>
              <a:t>–</a:t>
            </a:r>
            <a:r>
              <a:rPr lang="ru-RU" sz="1200" b="1" dirty="0">
                <a:solidFill>
                  <a:srgbClr val="002060"/>
                </a:solidFill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343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Число СРО: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 на начало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2022 </a:t>
            </a: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года –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33</a:t>
            </a:r>
            <a:endParaRPr lang="ru-RU" sz="1200" b="1" dirty="0">
              <a:solidFill>
                <a:srgbClr val="00B0F0"/>
              </a:solidFill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>
                <a:solidFill>
                  <a:srgbClr val="00B0F0"/>
                </a:solidFill>
                <a:cs typeface="Times New Roman" pitchFamily="18" charset="0"/>
              </a:rPr>
              <a:t> на конец </a:t>
            </a: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2022 года – 33, </a:t>
            </a:r>
            <a:b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</a:br>
            <a:r>
              <a:rPr lang="ru-RU" sz="1200" b="1" dirty="0" smtClean="0">
                <a:solidFill>
                  <a:srgbClr val="00B0F0"/>
                </a:solidFill>
                <a:cs typeface="Times New Roman" pitchFamily="18" charset="0"/>
              </a:rPr>
              <a:t>в том числе: </a:t>
            </a:r>
            <a:endParaRPr lang="ru-RU" sz="1200" b="1" dirty="0">
              <a:solidFill>
                <a:srgbClr val="00B0F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Строительство – 21;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Архитектурное проектирование</a:t>
            </a:r>
            <a:r>
              <a:rPr lang="ru-RU" sz="1200" b="1" dirty="0">
                <a:solidFill>
                  <a:srgbClr val="00B0F0"/>
                </a:solidFill>
                <a:latin typeface="+mj-lt"/>
                <a:cs typeface="Times New Roman" pitchFamily="18" charset="0"/>
              </a:rPr>
              <a:t> </a:t>
            </a: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– 11;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rgbClr val="00B0F0"/>
                </a:solidFill>
                <a:latin typeface="+mj-lt"/>
                <a:cs typeface="Times New Roman" pitchFamily="18" charset="0"/>
              </a:rPr>
              <a:t>Инженерные изыскания – 1.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2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r>
              <a:rPr lang="ru-RU" sz="12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Выдано заключений о соответствии на конец 2022 года </a:t>
            </a:r>
            <a:r>
              <a:rPr lang="ru-RU" sz="1200" b="1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– 82 </a:t>
            </a:r>
            <a:endParaRPr lang="ru-RU" sz="1200" b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spcBef>
                <a:spcPts val="600"/>
              </a:spcBef>
              <a:buFontTx/>
              <a:buNone/>
            </a:pPr>
            <a:endParaRPr lang="ru-RU" sz="1100" b="1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87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427984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5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18" name="Диаграмма 17"/>
          <p:cNvGraphicFramePr/>
          <p:nvPr>
            <p:extLst>
              <p:ext uri="{D42A27DB-BD31-4B8C-83A1-F6EECF244321}">
                <p14:modId xmlns:p14="http://schemas.microsoft.com/office/powerpoint/2010/main" val="1100302538"/>
              </p:ext>
            </p:extLst>
          </p:nvPr>
        </p:nvGraphicFramePr>
        <p:xfrm>
          <a:off x="1619672" y="1988840"/>
          <a:ext cx="2255912" cy="4280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456047364"/>
              </p:ext>
            </p:extLst>
          </p:nvPr>
        </p:nvGraphicFramePr>
        <p:xfrm>
          <a:off x="5004048" y="2132856"/>
          <a:ext cx="2808312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7341166"/>
              </p:ext>
            </p:extLst>
          </p:nvPr>
        </p:nvGraphicFramePr>
        <p:xfrm>
          <a:off x="467544" y="980728"/>
          <a:ext cx="8640960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40960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проверок по программе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213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67063" y="6498382"/>
            <a:ext cx="409873" cy="35961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600" dirty="0"/>
              <a:t>6</a:t>
            </a:r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014931"/>
              </p:ext>
            </p:extLst>
          </p:nvPr>
        </p:nvGraphicFramePr>
        <p:xfrm>
          <a:off x="402246" y="980728"/>
          <a:ext cx="8730799" cy="4320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43204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Проведение внеплановых проверок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54849331"/>
              </p:ext>
            </p:extLst>
          </p:nvPr>
        </p:nvGraphicFramePr>
        <p:xfrm>
          <a:off x="707732" y="1930326"/>
          <a:ext cx="7911300" cy="45680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6751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83635" y="6453336"/>
            <a:ext cx="432048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530F3DD8-D5ED-4CA3-8329-FDA751285215}" type="slidenum">
              <a:rPr lang="ru-RU" altLang="ru-RU" sz="1600" smtClean="0"/>
              <a:t>7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7044546"/>
              </p:ext>
            </p:extLst>
          </p:nvPr>
        </p:nvGraphicFramePr>
        <p:xfrm>
          <a:off x="413201" y="980728"/>
          <a:ext cx="873079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Проведение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внеплановых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 проверок 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3502317623"/>
              </p:ext>
            </p:extLst>
          </p:nvPr>
        </p:nvGraphicFramePr>
        <p:xfrm>
          <a:off x="161682" y="2132856"/>
          <a:ext cx="8982318" cy="4248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79407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332685" y="6453336"/>
            <a:ext cx="478629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31D49587-4A2F-4ACE-805C-BB9AF94CA5CC}" type="slidenum">
              <a:rPr lang="ru-RU" altLang="ru-RU" sz="1600" smtClean="0"/>
              <a:t>8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681" y="272159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726284"/>
              </p:ext>
            </p:extLst>
          </p:nvPr>
        </p:nvGraphicFramePr>
        <p:xfrm>
          <a:off x="233689" y="980728"/>
          <a:ext cx="8730799" cy="1080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30799"/>
              </a:tblGrid>
              <a:tr h="108012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Общая результативность надзора и нагрузка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на инспектора </a:t>
                      </a:r>
                      <a:br>
                        <a:rPr lang="ru-RU" baseline="0" dirty="0" smtClean="0">
                          <a:solidFill>
                            <a:schemeClr val="tx1"/>
                          </a:solidFill>
                        </a:rPr>
                      </a:b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по проверкам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323622265"/>
              </p:ext>
            </p:extLst>
          </p:nvPr>
        </p:nvGraphicFramePr>
        <p:xfrm>
          <a:off x="161681" y="2060848"/>
          <a:ext cx="4338311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22" name="Диаграмма 21"/>
          <p:cNvGraphicFramePr/>
          <p:nvPr>
            <p:extLst>
              <p:ext uri="{D42A27DB-BD31-4B8C-83A1-F6EECF244321}">
                <p14:modId xmlns:p14="http://schemas.microsoft.com/office/powerpoint/2010/main" val="176559861"/>
              </p:ext>
            </p:extLst>
          </p:nvPr>
        </p:nvGraphicFramePr>
        <p:xfrm>
          <a:off x="5004048" y="2132856"/>
          <a:ext cx="3096344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  <p:extLst>
      <p:ext uri="{BB962C8B-B14F-4D97-AF65-F5344CB8AC3E}">
        <p14:creationId xmlns:p14="http://schemas.microsoft.com/office/powerpoint/2010/main" val="365834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11"/>
          <p:cNvSpPr>
            <a:spLocks noGrp="1"/>
          </p:cNvSpPr>
          <p:nvPr>
            <p:ph type="sldNum" sz="quarter" idx="12"/>
          </p:nvPr>
        </p:nvSpPr>
        <p:spPr>
          <a:xfrm>
            <a:off x="4644008" y="6381328"/>
            <a:ext cx="266973" cy="3600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8B4615F8-D15F-4006-82EE-F7781A410C76}" type="slidenum">
              <a:rPr lang="ru-RU" altLang="ru-RU" sz="1600" smtClean="0"/>
              <a:t>9</a:t>
            </a:fld>
            <a:endParaRPr lang="ru-RU" altLang="ru-RU" sz="1600" dirty="0"/>
          </a:p>
        </p:txBody>
      </p:sp>
      <p:sp>
        <p:nvSpPr>
          <p:cNvPr id="13" name="Line 2"/>
          <p:cNvSpPr>
            <a:spLocks noChangeShapeType="1"/>
          </p:cNvSpPr>
          <p:nvPr/>
        </p:nvSpPr>
        <p:spPr bwMode="auto">
          <a:xfrm flipV="1">
            <a:off x="0" y="836712"/>
            <a:ext cx="9144000" cy="0"/>
          </a:xfrm>
          <a:prstGeom prst="line">
            <a:avLst/>
          </a:prstGeom>
          <a:noFill/>
          <a:ln w="38100">
            <a:solidFill>
              <a:srgbClr val="C00000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39700"/>
          </a:sp3d>
        </p:spPr>
        <p:txBody>
          <a:bodyPr wrap="none" anchor="ctr"/>
          <a:lstStyle/>
          <a:p>
            <a:pPr eaLnBrk="1" hangingPunct="1">
              <a:defRPr/>
            </a:pPr>
            <a:endParaRPr lang="ru-RU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102" name="Рисунок 2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138" y="203398"/>
            <a:ext cx="465137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713459" y="216694"/>
            <a:ext cx="7772400" cy="549275"/>
          </a:xfrm>
          <a:extLst/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Центральное Управление Федеральной службы по экологическому, </a:t>
            </a:r>
            <a:b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</a:br>
            <a:r>
              <a:rPr kumimoji="1" lang="ru-RU" sz="1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Calibri" pitchFamily="34" charset="0"/>
                <a:cs typeface="Calibri" pitchFamily="34" charset="0"/>
              </a:rPr>
              <a:t>технологическому и атомному надзору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/>
          </p:nvPr>
        </p:nvGraphicFramePr>
        <p:xfrm>
          <a:off x="1043608" y="1052736"/>
          <a:ext cx="7344816" cy="72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344816"/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</a:rPr>
                        <a:t>Профилактические мероприятия</a:t>
                      </a:r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249622464"/>
              </p:ext>
            </p:extLst>
          </p:nvPr>
        </p:nvGraphicFramePr>
        <p:xfrm>
          <a:off x="2727451" y="1628800"/>
          <a:ext cx="3744416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382213606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sq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69593</TotalTime>
  <Words>238</Words>
  <Application>Microsoft Office PowerPoint</Application>
  <PresentationFormat>Экран (4:3)</PresentationFormat>
  <Paragraphs>75</Paragraphs>
  <Slides>10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Times New Roman</vt:lpstr>
      <vt:lpstr>Оформление по умолчанию</vt:lpstr>
      <vt:lpstr>Презентация PowerPoint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Центральное Управление Федеральной службы по экологическому,  технологическому и атомному надзору</vt:lpstr>
      <vt:lpstr>Презентация PowerPoint</vt:lpstr>
    </vt:vector>
  </TitlesOfParts>
  <Company>ГГТН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слайда отсутствует</dc:title>
  <dc:creator>Копылов</dc:creator>
  <cp:lastModifiedBy>user</cp:lastModifiedBy>
  <cp:revision>3027</cp:revision>
  <cp:lastPrinted>2021-03-17T14:56:00Z</cp:lastPrinted>
  <dcterms:created xsi:type="dcterms:W3CDTF">2000-02-02T11:29:10Z</dcterms:created>
  <dcterms:modified xsi:type="dcterms:W3CDTF">2023-03-17T08:41:55Z</dcterms:modified>
</cp:coreProperties>
</file>