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765" r:id="rId2"/>
    <p:sldId id="830" r:id="rId3"/>
    <p:sldId id="848" r:id="rId4"/>
    <p:sldId id="944" r:id="rId5"/>
    <p:sldId id="863" r:id="rId6"/>
    <p:sldId id="865" r:id="rId7"/>
    <p:sldId id="918" r:id="rId8"/>
    <p:sldId id="886" r:id="rId9"/>
    <p:sldId id="946" r:id="rId10"/>
    <p:sldId id="836" r:id="rId11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60"/>
    <a:srgbClr val="082FAC"/>
    <a:srgbClr val="0099FF"/>
    <a:srgbClr val="DCEFF0"/>
    <a:srgbClr val="EDFCFD"/>
    <a:srgbClr val="BBE0E3"/>
    <a:srgbClr val="EDEFE5"/>
    <a:srgbClr val="FFEAD5"/>
    <a:srgbClr val="FFF9F3"/>
    <a:srgbClr val="FF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868" autoAdjust="0"/>
  </p:normalViewPr>
  <p:slideViewPr>
    <p:cSldViewPr>
      <p:cViewPr varScale="1">
        <p:scale>
          <a:sx n="78" d="100"/>
          <a:sy n="78" d="100"/>
        </p:scale>
        <p:origin x="1380" y="12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Проверки 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 соответстви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и </a:t>
            </a:r>
            <a:b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с программой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983244027249291"/>
          <c:y val="1.5467202987646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 мес.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7.8274093790128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17414154452835"/>
                      <c:h val="4.973149683272803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12 мес. 2022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2.7851706981478E-2"/>
                  <c:y val="-1.4077257510705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333320"/>
        <c:axId val="139333712"/>
        <c:axId val="0"/>
      </c:bar3DChart>
      <c:catAx>
        <c:axId val="139333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333712"/>
        <c:crosses val="autoZero"/>
        <c:auto val="1"/>
        <c:lblAlgn val="ctr"/>
        <c:lblOffset val="100"/>
        <c:noMultiLvlLbl val="0"/>
      </c:catAx>
      <c:valAx>
        <c:axId val="139333712"/>
        <c:scaling>
          <c:orientation val="minMax"/>
          <c:max val="350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333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надзора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9058594629086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 мес.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656026823230383E-2"/>
                  <c:y val="-1.5625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12 мес. 2022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5.4267474554109373E-2"/>
                  <c:y val="-2.812500000000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19.399999999999999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962744"/>
        <c:axId val="207963136"/>
        <c:axId val="0"/>
      </c:bar3DChart>
      <c:catAx>
        <c:axId val="20796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963136"/>
        <c:crosses val="autoZero"/>
        <c:auto val="1"/>
        <c:lblAlgn val="ctr"/>
        <c:lblOffset val="100"/>
        <c:noMultiLvlLbl val="0"/>
      </c:catAx>
      <c:valAx>
        <c:axId val="20796313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96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Внеплановые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проверки (всего)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4588664315599205"/>
          <c:y val="1.78036346314493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6875081395253675E-3"/>
                  <c:y val="1.1494824056447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871902891465688E-3"/>
                  <c:y val="8.714647981548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117069743924867E-2"/>
                      <c:h val="4.973143936939477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531</c:v>
                </c:pt>
                <c:pt idx="1">
                  <c:v>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963920"/>
        <c:axId val="207964312"/>
      </c:barChart>
      <c:catAx>
        <c:axId val="20796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964312"/>
        <c:crosses val="autoZero"/>
        <c:auto val="1"/>
        <c:lblAlgn val="ctr"/>
        <c:lblOffset val="100"/>
        <c:noMultiLvlLbl val="0"/>
      </c:catAx>
      <c:valAx>
        <c:axId val="207964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96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3188963188928"/>
          <c:y val="7.6491500944339513E-2"/>
          <c:w val="0.75932237687875948"/>
          <c:h val="0.7242828574602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КВП</c:v>
                </c:pt>
                <c:pt idx="1">
                  <c:v>Извещение об окончании строительства</c:v>
                </c:pt>
                <c:pt idx="2">
                  <c:v>Получение обращений, заявлений</c:v>
                </c:pt>
                <c:pt idx="3">
                  <c:v>По иным основаниям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449</c:v>
                </c:pt>
                <c:pt idx="1">
                  <c:v>81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КВП</c:v>
                </c:pt>
                <c:pt idx="1">
                  <c:v>Извещение об окончании строительства</c:v>
                </c:pt>
                <c:pt idx="2">
                  <c:v>Получение обращений, заявлений</c:v>
                </c:pt>
                <c:pt idx="3">
                  <c:v>По иным основаниям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78</c:v>
                </c:pt>
                <c:pt idx="1">
                  <c:v>0</c:v>
                </c:pt>
                <c:pt idx="2">
                  <c:v>1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965880"/>
        <c:axId val="211492776"/>
      </c:barChart>
      <c:catAx>
        <c:axId val="20796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492776"/>
        <c:crosses val="autoZero"/>
        <c:auto val="1"/>
        <c:lblAlgn val="ctr"/>
        <c:lblOffset val="100"/>
        <c:noMultiLvlLbl val="0"/>
      </c:catAx>
      <c:valAx>
        <c:axId val="21149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96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79638410099727"/>
          <c:y val="0.92314689860596599"/>
          <c:w val="0.38518171363133036"/>
          <c:h val="5.9515045270529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 (нарушений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/проверку)</a:t>
            </a:r>
            <a:endParaRPr lang="ru-RU" sz="1100" b="1" dirty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08208401841178"/>
          <c:y val="1.7933904779810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033232866598"/>
          <c:y val="0.13154699803149614"/>
          <c:w val="0.87360633764707185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2.4294352781663716E-3"/>
                  <c:y val="-2.9890131408315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274065413936439E-3"/>
                  <c:y val="-2.48723051769749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7.49</c:v>
                </c:pt>
                <c:pt idx="1">
                  <c:v>14.59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328224"/>
        <c:axId val="139329400"/>
        <c:axId val="0"/>
      </c:bar3DChart>
      <c:catAx>
        <c:axId val="13932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329400"/>
        <c:crosses val="autoZero"/>
        <c:auto val="1"/>
        <c:lblAlgn val="ctr"/>
        <c:lblOffset val="100"/>
        <c:noMultiLvlLbl val="0"/>
      </c:catAx>
      <c:valAx>
        <c:axId val="139329400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3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НАГРУЗКА (проверок/человека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b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в месяц)</a:t>
            </a:r>
            <a:endParaRPr lang="ru-RU" sz="1100" b="1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191773265502798"/>
          <c:y val="1.17850153401758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162416062298"/>
          <c:y val="0.11965515055408633"/>
          <c:w val="0.90743372703412051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3.3778546569760981E-3"/>
                  <c:y val="6.1883422243269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4.76</c:v>
                </c:pt>
                <c:pt idx="1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493952"/>
        <c:axId val="211494344"/>
        <c:axId val="0"/>
      </c:bar3DChart>
      <c:catAx>
        <c:axId val="21149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494344"/>
        <c:crosses val="autoZero"/>
        <c:auto val="1"/>
        <c:lblAlgn val="ctr"/>
        <c:lblOffset val="100"/>
        <c:noMultiLvlLbl val="0"/>
      </c:catAx>
      <c:valAx>
        <c:axId val="21149434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4939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06982428309"/>
          <c:y val="0.9289991283019835"/>
          <c:w val="0.34986035143381999"/>
          <c:h val="4.92938818763727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Количество проведенных профилактических мероприятий </a:t>
            </a:r>
            <a:b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за 12 месяцев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 2022 года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4275012803455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536245972669705"/>
          <c:y val="0.13752496532038691"/>
          <c:w val="0.87360633764707185"/>
          <c:h val="0.70370398622047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-3.521640533094218E-3"/>
                  <c:y val="8.97216693437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70058746894181E-3"/>
                  <c:y val="8.9721669343707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46866117058393E-3"/>
                  <c:y val="3.7299274439592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</c:v>
                </c:pt>
                <c:pt idx="1">
                  <c:v>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211495912"/>
        <c:axId val="211496304"/>
      </c:barChart>
      <c:catAx>
        <c:axId val="21149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496304"/>
        <c:crosses val="autoZero"/>
        <c:auto val="1"/>
        <c:lblAlgn val="ctr"/>
        <c:lblOffset val="100"/>
        <c:noMultiLvlLbl val="0"/>
      </c:catAx>
      <c:valAx>
        <c:axId val="211496304"/>
        <c:scaling>
          <c:orientation val="minMax"/>
          <c:max val="3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>
            <a:glow>
              <a:schemeClr val="accent1"/>
            </a:glo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49591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99828010562932"/>
          <c:y val="0.93702362195446298"/>
          <c:w val="0.39216262295642362"/>
          <c:h val="5.140464190847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2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F86823-A2CE-4130-987E-FF9CF6EE97D1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3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0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4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24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84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73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78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65701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Основные показатели надзорной деятельности за 12 месяцев 2022 года межрегионального отдела государственного строительного надзора и надзора за саморегулируемыми организациями»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главного государственного инспектора межрегионального отдела 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государственного строительного надзора и надзора за саморегулируемыми организациями Центрального управления Ростехнадзора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Потапова Егора Николаевича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29 марта 2023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881384"/>
            <a:ext cx="8496944" cy="96344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rgbClr val="002060"/>
                </a:solidFill>
              </a:rPr>
              <a:t>Межрегиональный отдел государственного строительного надзора и надзора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за саморегулируемыми организациями осуществляет свою деятельность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на следующих территориях</a:t>
            </a:r>
            <a:endParaRPr lang="ru-RU" altLang="ru-RU" sz="1600" b="1" dirty="0">
              <a:solidFill>
                <a:srgbClr val="00206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979" y="1844824"/>
            <a:ext cx="7192041" cy="44820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9063" y="6427466"/>
            <a:ext cx="265874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1115" y="6390986"/>
            <a:ext cx="286948" cy="332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1863" y="195033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7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401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Скругленный прямоугольник 9"/>
          <p:cNvSpPr>
            <a:spLocks noChangeArrowheads="1"/>
          </p:cNvSpPr>
          <p:nvPr/>
        </p:nvSpPr>
        <p:spPr bwMode="auto">
          <a:xfrm>
            <a:off x="1511659" y="1055915"/>
            <a:ext cx="5976663" cy="455612"/>
          </a:xfrm>
          <a:prstGeom prst="roundRect">
            <a:avLst>
              <a:gd name="adj" fmla="val 16667"/>
            </a:avLst>
          </a:prstGeom>
          <a:solidFill>
            <a:srgbClr val="F1F8F9"/>
          </a:solidFill>
          <a:ln w="31750" cap="sq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Начальник отдела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5129" name="Скругленный прямоугольник 16"/>
          <p:cNvSpPr>
            <a:spLocks noChangeArrowheads="1"/>
          </p:cNvSpPr>
          <p:nvPr/>
        </p:nvSpPr>
        <p:spPr bwMode="auto">
          <a:xfrm>
            <a:off x="3185845" y="2416416"/>
            <a:ext cx="2628289" cy="3235725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222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"/>
          </a:sp3d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Межрегиональный отдел государственного строительного надзора и надзора за саморегулируемыми организациями</a:t>
            </a:r>
          </a:p>
          <a:p>
            <a:pPr algn="ctr" eaLnBrk="1" hangingPunct="1"/>
            <a:endParaRPr lang="ru-RU" altLang="ru-RU" sz="16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штатная численность – </a:t>
            </a:r>
            <a:r>
              <a:rPr lang="ru-RU" sz="1200" b="1" dirty="0" smtClean="0">
                <a:solidFill>
                  <a:srgbClr val="FF0000"/>
                </a:solidFill>
              </a:rPr>
              <a:t>21 </a:t>
            </a:r>
            <a:br>
              <a:rPr lang="ru-RU" sz="1200" b="1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chemeClr val="accent6"/>
                </a:solidFill>
              </a:rPr>
              <a:t>фактическая – </a:t>
            </a:r>
            <a:r>
              <a:rPr lang="ru-RU" sz="1200" b="1" dirty="0" smtClean="0">
                <a:solidFill>
                  <a:srgbClr val="FF0000"/>
                </a:solidFill>
              </a:rPr>
              <a:t>20</a:t>
            </a:r>
            <a:endParaRPr lang="ru-RU" sz="12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ru-RU" sz="12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отдел укомплектован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на </a:t>
            </a:r>
            <a:r>
              <a:rPr lang="ru-RU" sz="1200" b="1" dirty="0" smtClean="0">
                <a:solidFill>
                  <a:srgbClr val="FF0000"/>
                </a:solidFill>
              </a:rPr>
              <a:t>95 </a:t>
            </a:r>
            <a:r>
              <a:rPr lang="ru-RU" sz="1200" b="1" dirty="0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4499992" y="1556792"/>
            <a:ext cx="0" cy="81435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1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5752" y="6381328"/>
            <a:ext cx="292496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4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005185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8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В области государственного строительного надзора</a:t>
            </a:r>
            <a:endParaRPr lang="ru-RU" altLang="ru-RU" b="1" dirty="0" smtClean="0">
              <a:latin typeface="+mn-lt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1124987" y="2001820"/>
            <a:ext cx="6894025" cy="4150503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i="1" u="sng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Число объектов капитального строительства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части строительного надзора :</a:t>
            </a:r>
            <a:endParaRPr lang="ru-RU" sz="1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на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начало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2022 года – </a:t>
            </a: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254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конец 2022 года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ru-RU" sz="1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343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Число СРО: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00B0F0"/>
                </a:solidFill>
                <a:cs typeface="Times New Roman" pitchFamily="18" charset="0"/>
              </a:rPr>
              <a:t> на начало </a:t>
            </a:r>
            <a: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  <a:t>2022 </a:t>
            </a:r>
            <a:r>
              <a:rPr lang="ru-RU" sz="1200" b="1" dirty="0">
                <a:solidFill>
                  <a:srgbClr val="00B0F0"/>
                </a:solidFill>
                <a:cs typeface="Times New Roman" pitchFamily="18" charset="0"/>
              </a:rPr>
              <a:t>года – </a:t>
            </a:r>
            <a: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  <a:t>33</a:t>
            </a:r>
            <a:endParaRPr lang="ru-RU" sz="1200" b="1" dirty="0">
              <a:solidFill>
                <a:srgbClr val="00B0F0"/>
              </a:solidFill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00B0F0"/>
                </a:solidFill>
                <a:cs typeface="Times New Roman" pitchFamily="18" charset="0"/>
              </a:rPr>
              <a:t> на конец </a:t>
            </a:r>
            <a: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  <a:t>2022 года – 33, </a:t>
            </a:r>
            <a:b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  <a:t>в том числе: </a:t>
            </a:r>
            <a:endParaRPr lang="ru-RU" sz="1200" b="1" dirty="0">
              <a:solidFill>
                <a:srgbClr val="00B0F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Строительство – 21;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Архитектурное проектирование</a:t>
            </a:r>
            <a:r>
              <a:rPr lang="ru-RU" sz="1200" b="1" dirty="0">
                <a:solidFill>
                  <a:srgbClr val="00B0F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– 11;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Инженерные изыскания – 1.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Выдано заключений о соответствии на конец 2022 года </a:t>
            </a: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– 82 </a:t>
            </a:r>
            <a:endParaRPr lang="ru-RU" sz="12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1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8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7984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5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100302538"/>
              </p:ext>
            </p:extLst>
          </p:nvPr>
        </p:nvGraphicFramePr>
        <p:xfrm>
          <a:off x="1619672" y="1988840"/>
          <a:ext cx="2255912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456047364"/>
              </p:ext>
            </p:extLst>
          </p:nvPr>
        </p:nvGraphicFramePr>
        <p:xfrm>
          <a:off x="5004048" y="2132856"/>
          <a:ext cx="28083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1166"/>
              </p:ext>
            </p:extLst>
          </p:nvPr>
        </p:nvGraphicFramePr>
        <p:xfrm>
          <a:off x="467544" y="980728"/>
          <a:ext cx="864096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проверок по программе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67063" y="6498382"/>
            <a:ext cx="409873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6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14931"/>
              </p:ext>
            </p:extLst>
          </p:nvPr>
        </p:nvGraphicFramePr>
        <p:xfrm>
          <a:off x="402246" y="980728"/>
          <a:ext cx="8730799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Проведение внеплановых проверок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4849331"/>
              </p:ext>
            </p:extLst>
          </p:nvPr>
        </p:nvGraphicFramePr>
        <p:xfrm>
          <a:off x="707732" y="1930326"/>
          <a:ext cx="7911300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7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83635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0F3DD8-D5ED-4CA3-8329-FDA751285215}" type="slidenum">
              <a:rPr lang="ru-RU" altLang="ru-RU" sz="1600" smtClean="0"/>
              <a:t>7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44546"/>
              </p:ext>
            </p:extLst>
          </p:nvPr>
        </p:nvGraphicFramePr>
        <p:xfrm>
          <a:off x="413201" y="980728"/>
          <a:ext cx="87307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внеплановых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проверок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02317623"/>
              </p:ext>
            </p:extLst>
          </p:nvPr>
        </p:nvGraphicFramePr>
        <p:xfrm>
          <a:off x="161682" y="2132856"/>
          <a:ext cx="8982318" cy="424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40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32685" y="6453336"/>
            <a:ext cx="47862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D49587-4A2F-4ACE-805C-BB9AF94CA5CC}" type="slidenum">
              <a:rPr lang="ru-RU" altLang="ru-RU" sz="1600" smtClean="0"/>
              <a:t>8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26284"/>
              </p:ext>
            </p:extLst>
          </p:nvPr>
        </p:nvGraphicFramePr>
        <p:xfrm>
          <a:off x="233689" y="980728"/>
          <a:ext cx="8730799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Общая результативность надзора и нагрузка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инспектора </a:t>
                      </a:r>
                      <a:br>
                        <a:rPr lang="ru-RU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по проверкам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23622265"/>
              </p:ext>
            </p:extLst>
          </p:nvPr>
        </p:nvGraphicFramePr>
        <p:xfrm>
          <a:off x="161681" y="2060848"/>
          <a:ext cx="433831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76559861"/>
              </p:ext>
            </p:extLst>
          </p:nvPr>
        </p:nvGraphicFramePr>
        <p:xfrm>
          <a:off x="5004048" y="2132856"/>
          <a:ext cx="30963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834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644008" y="6381328"/>
            <a:ext cx="266973" cy="3600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t>9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38" y="203398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43608" y="1052736"/>
          <a:ext cx="734481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Профилактические мероприятия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249622464"/>
              </p:ext>
            </p:extLst>
          </p:nvPr>
        </p:nvGraphicFramePr>
        <p:xfrm>
          <a:off x="2727451" y="1628800"/>
          <a:ext cx="37444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22136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69593</TotalTime>
  <Words>238</Words>
  <Application>Microsoft Office PowerPoint</Application>
  <PresentationFormat>Экран (4:3)</PresentationFormat>
  <Paragraphs>75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3027</cp:revision>
  <cp:lastPrinted>2021-03-17T14:56:00Z</cp:lastPrinted>
  <dcterms:created xsi:type="dcterms:W3CDTF">2000-02-02T11:29:10Z</dcterms:created>
  <dcterms:modified xsi:type="dcterms:W3CDTF">2023-03-17T08:41:55Z</dcterms:modified>
</cp:coreProperties>
</file>